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89" r:id="rId6"/>
    <p:sldId id="787" r:id="rId7"/>
    <p:sldId id="790" r:id="rId8"/>
    <p:sldId id="788" r:id="rId9"/>
    <p:sldId id="786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Samsung_r08" initials="DGE" lastIdx="1" clrIdx="1">
    <p:extLst>
      <p:ext uri="{19B8F6BF-5375-455C-9EA6-DF929625EA0E}">
        <p15:presenceInfo xmlns:p15="http://schemas.microsoft.com/office/powerpoint/2012/main" userId="Samsung_r08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52" autoAdjust="0"/>
    <p:restoredTop sz="94627" autoAdjust="0"/>
  </p:normalViewPr>
  <p:slideViewPr>
    <p:cSldViewPr snapToGrid="0">
      <p:cViewPr varScale="1">
        <p:scale>
          <a:sx n="101" d="100"/>
          <a:sy n="101" d="100"/>
        </p:scale>
        <p:origin x="55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1/23/2023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1/23/2023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8361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8528246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337468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#154AHe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EMeeting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16th – 20nd January 20223</a:t>
            </a:r>
          </a:p>
          <a:p>
            <a:endParaRPr lang="de-D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Agenda: 9.9.2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2258" y="360231"/>
            <a:ext cx="22074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S2-2301333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9B8BBF-BB33-B0EE-F276-4177DE06185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71713" y="6718300"/>
            <a:ext cx="46037" cy="444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02355" y="6629400"/>
            <a:ext cx="6169025" cy="207963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30565" y="6618116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WG2#154AHe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GB" altLang="de-DE" sz="1200" baseline="0" dirty="0" err="1">
                <a:solidFill>
                  <a:schemeClr val="bg1"/>
                </a:solidFill>
              </a:rPr>
              <a:t>EMeeting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January 16 – 20, 2023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00-80/23700-80-i0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hyperlink" Target="https://www.3gpp.org/ftp/tsg_sa/WG2_Arch/TSGS2_154_Toulouse_2022-11/Docs/S2-2210182.zip" TargetMode="External"/><Relationship Id="rId7" Type="http://schemas.openxmlformats.org/officeDocument/2006/relationships/package" Target="../embeddings/Microsoft_Word_Document1.docx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hyperlink" Target="https://www.3gpp.org/ftp/tsg_sa/WG2_Arch/TSGS2_154_Toulouse_2022-11/INBOX/S2-2211428.zip" TargetMode="External"/><Relationship Id="rId4" Type="http://schemas.openxmlformats.org/officeDocument/2006/relationships/hyperlink" Target="https://www.3gpp.org/ftp/tsg_sa/WG2_Arch/TSGS2_154_Toulouse_2022-11/INBOX/S2-2211411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FS_AIMLsys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3"/>
            <a:ext cx="6400800" cy="1491271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Tricci So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dirty="0">
                <a:latin typeface="Arial" charset="0"/>
              </a:rPr>
              <a:t>OPPO </a:t>
            </a:r>
            <a:r>
              <a:rPr lang="en-US" altLang="en-US" sz="1800" dirty="0">
                <a:latin typeface="Arial" panose="020B0604020202020204" pitchFamily="34" charset="0"/>
              </a:rPr>
              <a:t>(Rapporteur)</a:t>
            </a:r>
          </a:p>
          <a:p>
            <a:pPr>
              <a:lnSpc>
                <a:spcPct val="80000"/>
              </a:lnSpc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David Gutierrez Estevez</a:t>
            </a:r>
          </a:p>
          <a:p>
            <a:pPr>
              <a:lnSpc>
                <a:spcPct val="80000"/>
              </a:lnSpc>
            </a:pPr>
            <a:r>
              <a:rPr lang="en-GB" sz="1800" dirty="0">
                <a:latin typeface="Arial" charset="0"/>
              </a:rPr>
              <a:t>Samsung </a:t>
            </a:r>
            <a:r>
              <a:rPr lang="en-US" altLang="en-US" sz="1800" dirty="0">
                <a:latin typeface="Arial" panose="020B0604020202020204" pitchFamily="34" charset="0"/>
              </a:rPr>
              <a:t>(Rapporteur)</a:t>
            </a:r>
          </a:p>
          <a:p>
            <a:pPr>
              <a:lnSpc>
                <a:spcPct val="80000"/>
              </a:lnSpc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endParaRPr lang="en-US" alt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974012" cy="787400"/>
          </a:xfrm>
        </p:spPr>
        <p:txBody>
          <a:bodyPr/>
          <a:lstStyle/>
          <a:p>
            <a:pPr algn="l"/>
            <a:r>
              <a:rPr lang="en-US" altLang="de-DE" sz="2600" b="1" dirty="0"/>
              <a:t>FS_AIMLsys/AIMLsys status after SA2#154AHe (1/4)</a:t>
            </a:r>
            <a:endParaRPr lang="de-DE" altLang="de-DE" sz="26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1" y="2281331"/>
            <a:ext cx="8672750" cy="428572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de-DE" altLang="de-DE" sz="1200" dirty="0"/>
              <a:t>FS_</a:t>
            </a:r>
            <a:r>
              <a:rPr lang="en-US" altLang="de-DE" sz="1200" dirty="0" err="1"/>
              <a:t>AIMLsys</a:t>
            </a:r>
            <a:r>
              <a:rPr lang="en-US" altLang="de-DE" sz="1200" dirty="0"/>
              <a:t> </a:t>
            </a:r>
            <a:r>
              <a:rPr lang="de-DE" altLang="de-DE" sz="1200" dirty="0"/>
              <a:t>TR 23.700-80 </a:t>
            </a:r>
            <a:r>
              <a:rPr lang="de-DE" altLang="de-DE" sz="1200" dirty="0">
                <a:hlinkClick r:id="rId3"/>
              </a:rPr>
              <a:t>v18.0.0</a:t>
            </a:r>
            <a:r>
              <a:rPr lang="de-DE" altLang="de-DE" sz="1200" dirty="0"/>
              <a:t> </a:t>
            </a:r>
            <a:r>
              <a:rPr lang="de-DE" altLang="de-DE" sz="1200" dirty="0" err="1"/>
              <a:t>is</a:t>
            </a:r>
            <a:r>
              <a:rPr lang="de-DE" altLang="de-DE" sz="1200" dirty="0"/>
              <a:t> </a:t>
            </a:r>
            <a:r>
              <a:rPr lang="de-DE" altLang="de-DE" sz="1200" dirty="0" err="1"/>
              <a:t>available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de-DE" sz="1200" dirty="0">
                <a:solidFill>
                  <a:srgbClr val="FF0000"/>
                </a:solidFill>
              </a:rPr>
              <a:t>8</a:t>
            </a:r>
            <a:r>
              <a:rPr lang="en-US" altLang="de-DE" sz="1200" dirty="0"/>
              <a:t> TUs have been consumed to complete the study in end of 2022 of which </a:t>
            </a:r>
            <a:r>
              <a:rPr lang="en-US" altLang="de-DE" sz="1200" dirty="0">
                <a:solidFill>
                  <a:srgbClr val="FF0000"/>
                </a:solidFill>
              </a:rPr>
              <a:t>1</a:t>
            </a:r>
            <a:r>
              <a:rPr lang="en-US" altLang="de-DE" sz="1200" dirty="0"/>
              <a:t> TU was taken from normative phase; 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de-DE" sz="1200" dirty="0">
                <a:solidFill>
                  <a:srgbClr val="FF0000"/>
                </a:solidFill>
              </a:rPr>
              <a:t>3</a:t>
            </a:r>
            <a:r>
              <a:rPr lang="en-US" altLang="de-DE" sz="1200" dirty="0"/>
              <a:t> TUs have been consumed for normative work since Nov.2022 of which </a:t>
            </a:r>
            <a:r>
              <a:rPr lang="en-US" altLang="de-DE" sz="1200" dirty="0">
                <a:solidFill>
                  <a:srgbClr val="FF0000"/>
                </a:solidFill>
              </a:rPr>
              <a:t>2</a:t>
            </a:r>
            <a:r>
              <a:rPr lang="en-US" altLang="de-DE" sz="1200" dirty="0"/>
              <a:t> TUs were used in Jan.2023 ad-hoc, and </a:t>
            </a:r>
            <a:r>
              <a:rPr lang="en-US" altLang="de-DE" sz="1200" dirty="0">
                <a:solidFill>
                  <a:srgbClr val="FF0000"/>
                </a:solidFill>
              </a:rPr>
              <a:t>4</a:t>
            </a:r>
            <a:r>
              <a:rPr lang="en-US" altLang="de-DE" sz="1200" dirty="0"/>
              <a:t> TUs are left for future meetings  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de-DE" sz="1200" dirty="0">
                <a:solidFill>
                  <a:srgbClr val="C00000"/>
                </a:solidFill>
              </a:rPr>
              <a:t>51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for Jan. 2023 SA2#154AHe of which 1 </a:t>
            </a:r>
            <a:r>
              <a:rPr lang="en-US" altLang="de-DE" sz="1200" dirty="0" err="1"/>
              <a:t>LSout</a:t>
            </a:r>
            <a:r>
              <a:rPr lang="en-US" altLang="de-DE" sz="1200" dirty="0"/>
              <a:t>, 1 Discussion paper and 49 CRs for normative submissions.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de-DE" sz="1200" dirty="0">
                <a:solidFill>
                  <a:srgbClr val="FF0000"/>
                </a:solidFill>
                <a:latin typeface="+mj-lt"/>
              </a:rPr>
              <a:t>1</a:t>
            </a:r>
            <a:r>
              <a:rPr lang="en-US" altLang="de-DE" sz="1200" dirty="0">
                <a:latin typeface="+mj-lt"/>
              </a:rPr>
              <a:t> </a:t>
            </a:r>
            <a:r>
              <a:rPr lang="en-US" altLang="de-DE" sz="1200" dirty="0" err="1">
                <a:latin typeface="+mj-lt"/>
              </a:rPr>
              <a:t>LSout</a:t>
            </a:r>
            <a:r>
              <a:rPr lang="en-US" altLang="de-DE" sz="1200" dirty="0">
                <a:latin typeface="+mj-lt"/>
              </a:rPr>
              <a:t> were sent from SA2 to SA1 to ask for clarification of KPIs for AIML model transfer in 5GS</a:t>
            </a:r>
            <a:endParaRPr lang="en-US" altLang="de-DE" sz="1200" dirty="0"/>
          </a:p>
          <a:p>
            <a:pPr marL="1146175" lvl="3" indent="-234950"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−"/>
            </a:pPr>
            <a:r>
              <a:rPr lang="en-US" altLang="de-DE" sz="1200" dirty="0">
                <a:latin typeface="+mj-lt"/>
              </a:rPr>
              <a:t>S2-2301578: </a:t>
            </a:r>
            <a:r>
              <a:rPr lang="en-US" altLang="de-DE" sz="1200" dirty="0"/>
              <a:t>LS to SA1 WG – LS about KPIs for AIML Model transfer in 5GS</a:t>
            </a:r>
            <a:endParaRPr lang="en-GB" sz="1000" dirty="0">
              <a:effectLst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Normative Progress Summary per KI in SA2#154AHe</a:t>
            </a:r>
            <a:r>
              <a:rPr lang="de-DE" altLang="de-DE" sz="1200" b="1" dirty="0"/>
              <a:t>:  </a:t>
            </a:r>
            <a:endParaRPr lang="de-DE" altLang="de-DE" sz="1200" i="1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200" b="1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General AIMLsys Descriptions: </a:t>
            </a:r>
          </a:p>
          <a:p>
            <a:pPr marL="685800" lvl="3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200" b="1" dirty="0">
                <a:ea typeface="SimSun" panose="02010600030101010101" pitchFamily="2" charset="-122"/>
                <a:cs typeface="Times New Roman" panose="02020603050405020304" pitchFamily="18" charset="0"/>
              </a:rPr>
              <a:t>Status: </a:t>
            </a:r>
            <a:r>
              <a:rPr lang="en-GB" sz="1200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1 (Approved </a:t>
            </a:r>
            <a:r>
              <a:rPr lang="en-GB" sz="1200" dirty="0">
                <a:ea typeface="SimSun" panose="02010600030101010101" pitchFamily="2" charset="-122"/>
                <a:cs typeface="Times New Roman" panose="02020603050405020304" pitchFamily="18" charset="0"/>
              </a:rPr>
              <a:t>- 23.501)</a:t>
            </a:r>
            <a:endParaRPr lang="en-GB" sz="1200" dirty="0">
              <a:effectLst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685800" lvl="3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200" b="1" dirty="0">
                <a:ea typeface="SimSun" panose="02010600030101010101" pitchFamily="2" charset="-122"/>
                <a:cs typeface="Times New Roman" panose="02020603050405020304" pitchFamily="18" charset="0"/>
              </a:rPr>
              <a:t>Next Steps:  </a:t>
            </a:r>
            <a:r>
              <a:rPr lang="en-GB" sz="1200" dirty="0">
                <a:ea typeface="SimSun" panose="02010600030101010101" pitchFamily="2" charset="-122"/>
                <a:cs typeface="Times New Roman" panose="02020603050405020304" pitchFamily="18" charset="0"/>
              </a:rPr>
              <a:t>Capture more high-level AIMLsys functionalities</a:t>
            </a:r>
            <a:endParaRPr lang="en-GB" sz="1200" dirty="0">
              <a:effectLst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200" b="1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KI#1: Monitoring of Network Resource Utilization for the support of Application AI/ML operation </a:t>
            </a:r>
          </a:p>
          <a:p>
            <a:pPr marL="685800" lvl="3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200" b="1" dirty="0">
                <a:ea typeface="SimSun" panose="02010600030101010101" pitchFamily="2" charset="-122"/>
                <a:cs typeface="Times New Roman" panose="02020603050405020304" pitchFamily="18" charset="0"/>
              </a:rPr>
              <a:t>Status:</a:t>
            </a:r>
            <a:r>
              <a:rPr lang="en-GB" sz="1200" dirty="0">
                <a:ea typeface="SimSun" panose="02010600030101010101" pitchFamily="2" charset="-122"/>
                <a:cs typeface="Times New Roman" panose="02020603050405020304" pitchFamily="18" charset="0"/>
              </a:rPr>
              <a:t> 1 (Noted – 23.502), 2 (Postponed – 23.502), 1 (Postponed -23.503) </a:t>
            </a:r>
          </a:p>
          <a:p>
            <a:pPr marL="685800" lvl="3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200" b="1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Next Steps: </a:t>
            </a:r>
            <a:endParaRPr lang="en-GB" sz="1200" b="1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143000" lvl="3">
              <a:spcBef>
                <a:spcPts val="0"/>
              </a:spcBef>
              <a:spcAft>
                <a:spcPts val="300"/>
              </a:spcAft>
            </a:pPr>
            <a:r>
              <a:rPr lang="en-GB" sz="1200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Further discussions to conclude on how to invoke the Group-MBR monitoring according TR conclusions </a:t>
            </a:r>
          </a:p>
          <a:p>
            <a:pPr marL="1143000" lvl="3">
              <a:spcBef>
                <a:spcPts val="0"/>
              </a:spcBef>
              <a:spcAft>
                <a:spcPts val="300"/>
              </a:spcAft>
            </a:pPr>
            <a:r>
              <a:rPr lang="en-GB" sz="1200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Further discussions to conclude on new NEF monitoring events</a:t>
            </a:r>
            <a:endParaRPr lang="en-GB" sz="1200" strike="sngStrike" dirty="0">
              <a:effectLst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/>
        </p:nvGraphicFramePr>
        <p:xfrm>
          <a:off x="307181" y="1260897"/>
          <a:ext cx="8513547" cy="102869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96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00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76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82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2834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947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FS_AIMLsys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System Support for AI/ML-based Services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90 % 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SP-220071</a:t>
                      </a:r>
                      <a:endParaRPr lang="en-US" sz="1200" b="1" i="0" dirty="0">
                        <a:solidFill>
                          <a:srgbClr val="FF33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172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AIMLsys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Support for AI/ML-based Services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5 % &gt; 20 %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dirty="0">
                          <a:solidFill>
                            <a:srgbClr val="7030A0"/>
                          </a:solidFill>
                        </a:rPr>
                        <a:t>June,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SP-221329</a:t>
                      </a:r>
                      <a:endParaRPr lang="en-US" sz="1200" b="1" i="0" dirty="0">
                        <a:solidFill>
                          <a:srgbClr val="FF33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657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776108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974012" cy="787400"/>
          </a:xfrm>
        </p:spPr>
        <p:txBody>
          <a:bodyPr/>
          <a:lstStyle/>
          <a:p>
            <a:pPr algn="l"/>
            <a:r>
              <a:rPr lang="en-US" altLang="de-DE" sz="2600" b="1" dirty="0"/>
              <a:t>FS_AIMLsys/AIMLsys status after SA2#154AHe (2/4)</a:t>
            </a:r>
            <a:endParaRPr lang="de-DE" altLang="de-DE" sz="26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35625" y="830496"/>
            <a:ext cx="8672750" cy="4285724"/>
          </a:xfrm>
        </p:spPr>
        <p:txBody>
          <a:bodyPr/>
          <a:lstStyle/>
          <a:p>
            <a:pPr marL="911225" lvl="3" indent="0">
              <a:spcBef>
                <a:spcPts val="0"/>
              </a:spcBef>
              <a:spcAft>
                <a:spcPts val="600"/>
              </a:spcAft>
              <a:buNone/>
            </a:pPr>
            <a:endParaRPr lang="en-GB" sz="1000" dirty="0">
              <a:effectLst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Normative Progress Summary per KI in SA2#154AHe</a:t>
            </a:r>
            <a:r>
              <a:rPr lang="de-DE" altLang="de-DE" sz="1400" b="1" dirty="0"/>
              <a:t>:  (</a:t>
            </a:r>
            <a:r>
              <a:rPr lang="de-DE" altLang="de-DE" sz="1400" b="1" dirty="0" err="1"/>
              <a:t>Cont</a:t>
            </a:r>
            <a:r>
              <a:rPr lang="de-DE" altLang="de-DE" sz="1400" b="1" dirty="0"/>
              <a:t>‘) </a:t>
            </a:r>
            <a:endParaRPr lang="de-DE" altLang="de-DE" sz="1400" i="1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200" b="1" dirty="0">
                <a:effectLst/>
                <a:ea typeface="Malgun Gothic" panose="020B0503020000020004" pitchFamily="34" charset="-127"/>
              </a:rPr>
              <a:t>KI#3: </a:t>
            </a:r>
            <a:r>
              <a:rPr lang="en-GB" sz="1200" b="1" dirty="0">
                <a:ea typeface="Malgun Gothic" panose="020B0503020000020004" pitchFamily="34" charset="-127"/>
              </a:rPr>
              <a:t>5GC information exposure to authorized 3</a:t>
            </a:r>
            <a:r>
              <a:rPr lang="en-GB" sz="1200" b="1" baseline="30000" dirty="0">
                <a:ea typeface="Malgun Gothic" panose="020B0503020000020004" pitchFamily="34" charset="-127"/>
              </a:rPr>
              <a:t>rd</a:t>
            </a:r>
            <a:r>
              <a:rPr lang="en-GB" sz="1200" b="1" dirty="0">
                <a:ea typeface="Malgun Gothic" panose="020B0503020000020004" pitchFamily="34" charset="-127"/>
              </a:rPr>
              <a:t> party for application layer AI/ML operation </a:t>
            </a:r>
          </a:p>
          <a:p>
            <a:pPr marL="685800" lvl="3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200" b="1" dirty="0">
                <a:effectLst/>
                <a:ea typeface="Malgun Gothic" panose="020B0503020000020004" pitchFamily="34" charset="-127"/>
              </a:rPr>
              <a:t>Status: </a:t>
            </a:r>
            <a:r>
              <a:rPr lang="en-GB" sz="1200" dirty="0">
                <a:effectLst/>
                <a:ea typeface="Malgun Gothic" panose="020B0503020000020004" pitchFamily="34" charset="-127"/>
              </a:rPr>
              <a:t>1</a:t>
            </a:r>
            <a:r>
              <a:rPr lang="en-GB" sz="1200" dirty="0">
                <a:ea typeface="Malgun Gothic" panose="020B0503020000020004" pitchFamily="34" charset="-127"/>
              </a:rPr>
              <a:t> (Postponed – 23.501), 1 (Postponed – 23.502)</a:t>
            </a:r>
          </a:p>
          <a:p>
            <a:pPr marL="685800" lvl="3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200" b="1" dirty="0">
                <a:effectLst/>
                <a:ea typeface="Malgun Gothic" panose="020B0503020000020004" pitchFamily="34" charset="-127"/>
              </a:rPr>
              <a:t>Next Steps: </a:t>
            </a:r>
          </a:p>
          <a:p>
            <a:pPr marL="1143000" lvl="3">
              <a:spcBef>
                <a:spcPts val="0"/>
              </a:spcBef>
              <a:spcAft>
                <a:spcPts val="300"/>
              </a:spcAft>
            </a:pPr>
            <a:r>
              <a:rPr lang="en-GB" sz="1200" dirty="0">
                <a:ea typeface="Malgun Gothic" panose="020B0503020000020004" pitchFamily="34" charset="-127"/>
              </a:rPr>
              <a:t>Determine User Consent checking for member selection assistance only when SA3 concludes</a:t>
            </a:r>
          </a:p>
          <a:p>
            <a:pPr marL="1143000" lvl="3">
              <a:spcBef>
                <a:spcPts val="0"/>
              </a:spcBef>
              <a:spcAft>
                <a:spcPts val="300"/>
              </a:spcAft>
            </a:pPr>
            <a:r>
              <a:rPr lang="en-GB" sz="1200" dirty="0">
                <a:effectLst/>
                <a:ea typeface="Malgun Gothic" panose="020B0503020000020004" pitchFamily="34" charset="-127"/>
              </a:rPr>
              <a:t>Coordinate with KI#1 to decide on what </a:t>
            </a:r>
            <a:r>
              <a:rPr lang="en-GB" sz="1200" dirty="0">
                <a:ea typeface="Malgun Gothic" panose="020B0503020000020004" pitchFamily="34" charset="-127"/>
              </a:rPr>
              <a:t>additional NEF event is needed to support AI/ML operation </a:t>
            </a:r>
            <a:endParaRPr lang="en-GB" sz="1200" dirty="0">
              <a:effectLst/>
              <a:ea typeface="Malgun Gothic" panose="020B0503020000020004" pitchFamily="34" charset="-127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200" b="1" dirty="0">
                <a:effectLst/>
                <a:ea typeface="Malgun Gothic" panose="020B0503020000020004" pitchFamily="34" charset="-127"/>
              </a:rPr>
              <a:t>KI#4: Enhancing External Parameter Provisioning</a:t>
            </a:r>
          </a:p>
          <a:p>
            <a:pPr marL="685800" lvl="3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200" b="1" dirty="0">
                <a:ea typeface="Malgun Gothic" panose="020B0503020000020004" pitchFamily="34" charset="-127"/>
              </a:rPr>
              <a:t>Status: </a:t>
            </a:r>
            <a:r>
              <a:rPr lang="en-GB" sz="1200" dirty="0">
                <a:ea typeface="Malgun Gothic" panose="020B0503020000020004" pitchFamily="34" charset="-127"/>
              </a:rPr>
              <a:t>1 (Approved – 23.502) </a:t>
            </a:r>
          </a:p>
          <a:p>
            <a:pPr marL="685800" lvl="3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200" b="1" dirty="0">
                <a:effectLst/>
                <a:ea typeface="Malgun Gothic" panose="020B0503020000020004" pitchFamily="34" charset="-127"/>
              </a:rPr>
              <a:t>Next Steps: </a:t>
            </a:r>
            <a:r>
              <a:rPr lang="en-GB" sz="1200" dirty="0">
                <a:effectLst/>
                <a:ea typeface="Malgun Gothic" panose="020B0503020000020004" pitchFamily="34" charset="-127"/>
              </a:rPr>
              <a:t>None</a:t>
            </a:r>
            <a:endParaRPr lang="en-GB" sz="1200" dirty="0">
              <a:effectLst/>
              <a:ea typeface="DengXian" panose="02010600030101010101" pitchFamily="2" charset="-122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b="1" dirty="0"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KI#5: </a:t>
            </a:r>
            <a:r>
              <a:rPr lang="en-US" sz="1200" b="1" dirty="0">
                <a:ea typeface="Malgun Gothic" panose="020B0503020000020004" pitchFamily="34" charset="-127"/>
                <a:cs typeface="Calibri" panose="020F0502020204030204" pitchFamily="34" charset="0"/>
              </a:rPr>
              <a:t>5GC Enhancements to enable Application AI/ML Traffic Transport </a:t>
            </a:r>
          </a:p>
          <a:p>
            <a:pPr marL="685800" lvl="2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b="1" dirty="0">
                <a:effectLst/>
                <a:ea typeface="Malgun Gothic" panose="020B0503020000020004" pitchFamily="34" charset="-127"/>
                <a:cs typeface="Calibri" panose="020F0502020204030204" pitchFamily="34" charset="0"/>
              </a:rPr>
              <a:t>Status</a:t>
            </a:r>
            <a:r>
              <a:rPr lang="en-US" sz="1200" b="1" dirty="0">
                <a:ea typeface="Malgun Gothic" panose="020B0503020000020004" pitchFamily="34" charset="-127"/>
                <a:cs typeface="Calibri" panose="020F0502020204030204" pitchFamily="34" charset="0"/>
              </a:rPr>
              <a:t>: </a:t>
            </a:r>
            <a:r>
              <a:rPr lang="en-US" sz="1200" dirty="0">
                <a:ea typeface="Malgun Gothic" panose="020B0503020000020004" pitchFamily="34" charset="-127"/>
                <a:cs typeface="Calibri" panose="020F0502020204030204" pitchFamily="34" charset="0"/>
              </a:rPr>
              <a:t>1 (Noted – 23.503), 1 (Postponed – 23.288), 2 (Approved – 23.288), 1 (Approved -23.503) 1 (Approved – 23.502)</a:t>
            </a:r>
          </a:p>
          <a:p>
            <a:pPr marL="685800" lvl="2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b="1" dirty="0">
                <a:effectLst/>
                <a:ea typeface="Malgun Gothic" panose="020B0503020000020004" pitchFamily="34" charset="-127"/>
                <a:cs typeface="Calibri" panose="020F0502020204030204" pitchFamily="34" charset="0"/>
              </a:rPr>
              <a:t>Next Steps: </a:t>
            </a:r>
          </a:p>
          <a:p>
            <a:pPr marL="1143000" lvl="3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a typeface="Malgun Gothic" panose="020B0503020000020004" pitchFamily="34" charset="-127"/>
                <a:cs typeface="Calibri" panose="020F0502020204030204" pitchFamily="34" charset="0"/>
              </a:rPr>
              <a:t>Determine whether Time Window input filter is needed for DN Performance Analytics support AIML operation </a:t>
            </a:r>
          </a:p>
          <a:p>
            <a:pPr marL="1143000" lvl="3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ea typeface="Malgun Gothic" panose="020B0503020000020004" pitchFamily="34" charset="-127"/>
                <a:cs typeface="Calibri" panose="020F0502020204030204" pitchFamily="34" charset="0"/>
              </a:rPr>
              <a:t>Determine whether UE info can be used to support the PDTQ Negotiation </a:t>
            </a:r>
          </a:p>
          <a:p>
            <a:pPr marL="1143000" lvl="3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a typeface="Malgun Gothic" panose="020B0503020000020004" pitchFamily="34" charset="-127"/>
                <a:cs typeface="Calibri" panose="020F0502020204030204" pitchFamily="34" charset="0"/>
              </a:rPr>
              <a:t>Determine how to apply and revoke the PDTQ policy to UE</a:t>
            </a:r>
            <a:endParaRPr lang="en-GB" sz="1200" dirty="0">
              <a:effectLst/>
              <a:ea typeface="DengXian" panose="02010600030101010101" pitchFamily="2" charset="-122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b="1" dirty="0">
                <a:ea typeface="DengXian" panose="02010600030101010101" pitchFamily="2" charset="-122"/>
                <a:cs typeface="Calibri" panose="020F0502020204030204" pitchFamily="34" charset="0"/>
              </a:rPr>
              <a:t>KI#6: </a:t>
            </a:r>
            <a:r>
              <a:rPr lang="en-GB" sz="1200" b="1" dirty="0">
                <a:ea typeface="Malgun Gothic" panose="020B0503020000020004" pitchFamily="34" charset="-127"/>
                <a:cs typeface="Calibri" panose="020F0502020204030204" pitchFamily="34" charset="0"/>
              </a:rPr>
              <a:t>QoS and Policy enhancement </a:t>
            </a:r>
          </a:p>
          <a:p>
            <a:pPr marL="685800" lvl="3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200" b="1" dirty="0">
                <a:effectLst/>
                <a:ea typeface="Malgun Gothic" panose="020B0503020000020004" pitchFamily="34" charset="-127"/>
                <a:cs typeface="Calibri" panose="020F0502020204030204" pitchFamily="34" charset="0"/>
              </a:rPr>
              <a:t>Status</a:t>
            </a:r>
            <a:r>
              <a:rPr lang="en-GB" sz="1200" b="1" dirty="0">
                <a:ea typeface="Malgun Gothic" panose="020B0503020000020004" pitchFamily="34" charset="-127"/>
                <a:cs typeface="Calibri" panose="020F0502020204030204" pitchFamily="34" charset="0"/>
              </a:rPr>
              <a:t>: </a:t>
            </a:r>
            <a:r>
              <a:rPr lang="en-GB" sz="1200" dirty="0">
                <a:ea typeface="Malgun Gothic" panose="020B0503020000020004" pitchFamily="34" charset="-127"/>
                <a:cs typeface="Calibri" panose="020F0502020204030204" pitchFamily="34" charset="0"/>
              </a:rPr>
              <a:t>4 (Postponed – 23.501) </a:t>
            </a:r>
          </a:p>
          <a:p>
            <a:pPr marL="685800" lvl="3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200" b="1" dirty="0">
                <a:effectLst/>
                <a:ea typeface="Malgun Gothic" panose="020B0503020000020004" pitchFamily="34" charset="-127"/>
                <a:cs typeface="Calibri" panose="020F0502020204030204" pitchFamily="34" charset="0"/>
              </a:rPr>
              <a:t>Next Steps: </a:t>
            </a:r>
          </a:p>
          <a:p>
            <a:pPr marL="1143000" lvl="3">
              <a:spcBef>
                <a:spcPts val="0"/>
              </a:spcBef>
              <a:spcAft>
                <a:spcPts val="300"/>
              </a:spcAft>
            </a:pPr>
            <a:r>
              <a:rPr lang="en-GB" sz="1200" dirty="0">
                <a:effectLst/>
                <a:ea typeface="Malgun Gothic" panose="020B0503020000020004" pitchFamily="34" charset="-127"/>
                <a:cs typeface="Calibri" panose="020F0502020204030204" pitchFamily="34" charset="0"/>
              </a:rPr>
              <a:t>Discuss and conclude whether new 5QI is needed, awaiting SA1 response on clarifications on 22.261 KPI values</a:t>
            </a:r>
          </a:p>
          <a:p>
            <a:pPr marL="1143000" lvl="3">
              <a:spcBef>
                <a:spcPts val="0"/>
              </a:spcBef>
              <a:spcAft>
                <a:spcPts val="300"/>
              </a:spcAft>
            </a:pPr>
            <a:r>
              <a:rPr lang="en-GB" sz="1200" dirty="0">
                <a:ea typeface="Malgun Gothic" panose="020B0503020000020004" pitchFamily="34" charset="-127"/>
                <a:cs typeface="Calibri" panose="020F0502020204030204" pitchFamily="34" charset="0"/>
              </a:rPr>
              <a:t>Determine whether and how to support Group QoS request </a:t>
            </a:r>
            <a:endParaRPr lang="en-GB" sz="1200" dirty="0">
              <a:effectLst/>
              <a:ea typeface="DengXia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974012" cy="787400"/>
          </a:xfrm>
        </p:spPr>
        <p:txBody>
          <a:bodyPr/>
          <a:lstStyle/>
          <a:p>
            <a:pPr algn="l"/>
            <a:r>
              <a:rPr lang="en-US" altLang="de-DE" sz="2600" b="1" dirty="0"/>
              <a:t>FS_AIMLsys/AIMLsys status after SA2#154AHe (3/4)</a:t>
            </a:r>
            <a:endParaRPr lang="de-DE" altLang="de-DE" sz="26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601896"/>
            <a:ext cx="8672750" cy="4285724"/>
          </a:xfrm>
        </p:spPr>
        <p:txBody>
          <a:bodyPr/>
          <a:lstStyle/>
          <a:p>
            <a:pPr marL="911225" lvl="3" indent="0">
              <a:spcBef>
                <a:spcPts val="0"/>
              </a:spcBef>
              <a:spcAft>
                <a:spcPts val="600"/>
              </a:spcAft>
              <a:buNone/>
            </a:pPr>
            <a:endParaRPr lang="en-GB" sz="1000" dirty="0">
              <a:effectLst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Normative Progress Summary per KI in SA2#154AHe</a:t>
            </a:r>
            <a:r>
              <a:rPr lang="de-DE" altLang="de-DE" sz="1400" b="1" dirty="0"/>
              <a:t>:  (</a:t>
            </a:r>
            <a:r>
              <a:rPr lang="de-DE" altLang="de-DE" sz="1400" b="1" dirty="0" err="1"/>
              <a:t>Cont</a:t>
            </a:r>
            <a:r>
              <a:rPr lang="de-DE" altLang="de-DE" sz="1400" b="1" dirty="0"/>
              <a:t>‘) </a:t>
            </a:r>
            <a:endParaRPr lang="de-DE" altLang="de-DE" sz="1400" i="1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b="1" dirty="0"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KI#7: 5GS Assistance to Federated Learning operation </a:t>
            </a:r>
          </a:p>
          <a:p>
            <a:pPr marL="914400" lvl="3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200" b="1" dirty="0">
                <a:ea typeface="DengXian" panose="02010600030101010101" pitchFamily="2" charset="-122"/>
                <a:cs typeface="Calibri" panose="020F0502020204030204" pitchFamily="34" charset="0"/>
              </a:rPr>
              <a:t>A. Member Selection Assistance Functionalities </a:t>
            </a:r>
          </a:p>
          <a:p>
            <a:pPr marL="914400" lvl="4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b="1" dirty="0">
                <a:ea typeface="DengXian" panose="02010600030101010101" pitchFamily="2" charset="-122"/>
                <a:cs typeface="Calibri" panose="020F0502020204030204" pitchFamily="34" charset="0"/>
              </a:rPr>
              <a:t>Status: </a:t>
            </a:r>
            <a:r>
              <a:rPr lang="en-US" sz="1200" dirty="0">
                <a:ea typeface="DengXian" panose="02010600030101010101" pitchFamily="2" charset="-122"/>
                <a:cs typeface="Calibri" panose="020F0502020204030204" pitchFamily="34" charset="0"/>
              </a:rPr>
              <a:t>1 (Approved – 23.501), 1 (Postpone – 23.502) </a:t>
            </a:r>
          </a:p>
          <a:p>
            <a:pPr marL="914400" lvl="4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b="1" dirty="0">
                <a:ea typeface="DengXian" panose="02010600030101010101" pitchFamily="2" charset="-122"/>
                <a:cs typeface="Calibri" panose="020F0502020204030204" pitchFamily="34" charset="0"/>
              </a:rPr>
              <a:t>Next Steps: </a:t>
            </a:r>
          </a:p>
          <a:p>
            <a:pPr marL="1371600" lvl="4">
              <a:spcBef>
                <a:spcPts val="0"/>
              </a:spcBef>
              <a:spcAft>
                <a:spcPts val="300"/>
              </a:spcAft>
              <a:buFont typeface="Calibri" panose="020F0502020204030204" pitchFamily="34" charset="0"/>
              <a:buChar char="−"/>
            </a:pPr>
            <a:r>
              <a:rPr lang="en-US" sz="1200" dirty="0">
                <a:ea typeface="DengXian" panose="02010600030101010101" pitchFamily="2" charset="-122"/>
                <a:cs typeface="Calibri" panose="020F0502020204030204" pitchFamily="34" charset="0"/>
              </a:rPr>
              <a:t>Determine how to capture AF direct communication with 5GC for member selection functionalities without NEF</a:t>
            </a:r>
          </a:p>
          <a:p>
            <a:pPr marL="1371600" lvl="4">
              <a:spcBef>
                <a:spcPts val="0"/>
              </a:spcBef>
              <a:spcAft>
                <a:spcPts val="300"/>
              </a:spcAft>
              <a:buFont typeface="Calibri" panose="020F0502020204030204" pitchFamily="34" charset="0"/>
              <a:buChar char="−"/>
            </a:pPr>
            <a:r>
              <a:rPr lang="en-US" sz="1200" dirty="0">
                <a:ea typeface="DengXian" panose="02010600030101010101" pitchFamily="2" charset="-122"/>
                <a:cs typeface="Calibri" panose="020F0502020204030204" pitchFamily="34" charset="0"/>
              </a:rPr>
              <a:t>Determine the exact functionalities of NEF services for Member Selection Assistance </a:t>
            </a:r>
          </a:p>
          <a:p>
            <a:pPr marL="914400" lvl="3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200" b="1" dirty="0"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B. Network Analytics Extension</a:t>
            </a:r>
            <a:r>
              <a:rPr lang="en-US" sz="1200" b="1" dirty="0">
                <a:ea typeface="DengXian" panose="02010600030101010101" pitchFamily="2" charset="-122"/>
                <a:cs typeface="Calibri" panose="020F0502020204030204" pitchFamily="34" charset="0"/>
              </a:rPr>
              <a:t>s </a:t>
            </a:r>
          </a:p>
          <a:p>
            <a:pPr marL="914400" lvl="3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b="1" dirty="0">
                <a:ea typeface="DengXian" panose="02010600030101010101" pitchFamily="2" charset="-122"/>
                <a:cs typeface="Calibri" panose="020F0502020204030204" pitchFamily="34" charset="0"/>
              </a:rPr>
              <a:t>Status: </a:t>
            </a:r>
            <a:r>
              <a:rPr lang="en-US" sz="1200" dirty="0">
                <a:ea typeface="DengXian" panose="02010600030101010101" pitchFamily="2" charset="-122"/>
                <a:cs typeface="Calibri" panose="020F0502020204030204" pitchFamily="34" charset="0"/>
              </a:rPr>
              <a:t>4 (Approved – 23.288), 2 (Noted – 23.288) </a:t>
            </a:r>
          </a:p>
          <a:p>
            <a:pPr marL="914400" lvl="4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b="1" dirty="0">
                <a:ea typeface="DengXian" panose="02010600030101010101" pitchFamily="2" charset="-122"/>
                <a:cs typeface="Calibri" panose="020F0502020204030204" pitchFamily="34" charset="0"/>
              </a:rPr>
              <a:t>Next Steps: </a:t>
            </a:r>
          </a:p>
          <a:p>
            <a:pPr marL="1371600" lvl="4">
              <a:spcBef>
                <a:spcPts val="0"/>
              </a:spcBef>
              <a:spcAft>
                <a:spcPts val="300"/>
              </a:spcAft>
              <a:buFont typeface="Calibri" panose="020F0502020204030204" pitchFamily="34" charset="0"/>
              <a:buChar char="−"/>
            </a:pPr>
            <a:r>
              <a:rPr lang="en-US" sz="1200" dirty="0">
                <a:ea typeface="DengXian" panose="02010600030101010101" pitchFamily="2" charset="-122"/>
                <a:cs typeface="Calibri" panose="020F0502020204030204" pitchFamily="34" charset="0"/>
              </a:rPr>
              <a:t>Address multiple Editor’s Notes in new ‘UE latency performance’ analytics</a:t>
            </a:r>
          </a:p>
          <a:p>
            <a:pPr marL="914400" lvl="3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200" b="1" dirty="0"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C. </a:t>
            </a:r>
            <a:r>
              <a:rPr lang="en-US" sz="1200" b="1" dirty="0" err="1"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Misc</a:t>
            </a:r>
            <a:endParaRPr lang="en-US" sz="1200" b="1" dirty="0">
              <a:effectLst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914400" lvl="3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b="1" dirty="0">
                <a:ea typeface="DengXian" panose="02010600030101010101" pitchFamily="2" charset="-122"/>
                <a:cs typeface="Calibri" panose="020F0502020204030204" pitchFamily="34" charset="0"/>
              </a:rPr>
              <a:t>Status: </a:t>
            </a:r>
            <a:r>
              <a:rPr lang="en-US" sz="1200" dirty="0">
                <a:ea typeface="DengXian" panose="02010600030101010101" pitchFamily="2" charset="-122"/>
                <a:cs typeface="Calibri" panose="020F0502020204030204" pitchFamily="34" charset="0"/>
              </a:rPr>
              <a:t>1 (Noted – 23.503) </a:t>
            </a:r>
          </a:p>
          <a:p>
            <a:pPr marL="914400" lvl="3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b="1" dirty="0"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Next Steps: </a:t>
            </a:r>
            <a:r>
              <a:rPr lang="en-US" sz="1200" dirty="0"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Determine whether PCF </a:t>
            </a:r>
            <a:r>
              <a:rPr lang="en-US" sz="1200" dirty="0">
                <a:ea typeface="DengXian" panose="02010600030101010101" pitchFamily="2" charset="-122"/>
                <a:cs typeface="Calibri" panose="020F0502020204030204" pitchFamily="34" charset="0"/>
              </a:rPr>
              <a:t>provides direct support for performance monitoring exposure to AF </a:t>
            </a:r>
          </a:p>
          <a:p>
            <a:pPr marL="914400" lvl="3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dirty="0"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1200" dirty="0"/>
              <a:t>No RAN and no UE impact.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 WG3 (KI#3, 5) and  SA WG5 (KI#5)</a:t>
            </a:r>
            <a:r>
              <a:rPr lang="en-US" sz="1200" dirty="0"/>
              <a:t> 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err="1"/>
              <a:t>Contentious</a:t>
            </a:r>
            <a:r>
              <a:rPr lang="de-DE" sz="1600" b="1" dirty="0"/>
              <a:t> </a:t>
            </a:r>
            <a:r>
              <a:rPr lang="de-DE" sz="1600" b="1" dirty="0" err="1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de-DE" sz="12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</a:t>
            </a:r>
            <a:r>
              <a:rPr lang="de-DE" sz="1600" b="1" dirty="0" err="1"/>
              <a:t>for</a:t>
            </a:r>
            <a:r>
              <a:rPr lang="de-DE" sz="1600" b="1" dirty="0"/>
              <a:t> </a:t>
            </a:r>
            <a:r>
              <a:rPr lang="de-DE" sz="1600" b="1" dirty="0" err="1"/>
              <a:t>the</a:t>
            </a:r>
            <a:r>
              <a:rPr lang="de-DE" sz="1600" b="1" dirty="0"/>
              <a:t> Next Meeting (SA2#155E)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1200" dirty="0"/>
              <a:t>Working towards the completion of AIMLsys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Tx/>
            </a:pPr>
            <a:r>
              <a:rPr lang="en-US" sz="1200" dirty="0"/>
              <a:t>1 TU = All (normative)</a:t>
            </a:r>
            <a:endParaRPr lang="de-DE" altLang="de-DE" sz="1200" dirty="0"/>
          </a:p>
          <a:p>
            <a:pPr marL="5715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800" dirty="0">
              <a:effectLst/>
              <a:ea typeface="DengXian" panose="02010600030101010101" pitchFamily="2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49401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60137" y="6065"/>
            <a:ext cx="7882137" cy="787400"/>
          </a:xfrm>
        </p:spPr>
        <p:txBody>
          <a:bodyPr/>
          <a:lstStyle/>
          <a:p>
            <a:pPr algn="l"/>
            <a:r>
              <a:rPr lang="en-US" altLang="de-DE" sz="2600" b="1" dirty="0"/>
              <a:t>FS_AIMLsys/AIMLsys status after SA2#154AHe (4/4)</a:t>
            </a:r>
            <a:endParaRPr lang="de-DE" altLang="de-DE" sz="26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638063"/>
            <a:ext cx="8689104" cy="55818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200" dirty="0"/>
              <a:t>SA2#149E Feb(1.0 TU): </a:t>
            </a:r>
            <a:r>
              <a:rPr lang="en-US" sz="1200" dirty="0"/>
              <a:t>TR Skeleton, Scope &amp; New KIs approval &amp; architecture requirements, assumptions, terminology.</a:t>
            </a:r>
            <a:r>
              <a:rPr lang="en-US" altLang="de-DE" sz="1200" dirty="0"/>
              <a:t> 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200" dirty="0"/>
              <a:t>SA2#150E Apr(1.0 TU): </a:t>
            </a:r>
            <a:r>
              <a:rPr lang="en-US" sz="1200" dirty="0"/>
              <a:t>Last meeting to finalize KIs, start of collecting new possible solutions, continuation to study the architecture requirements, assumptions, terminology. 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200" dirty="0"/>
              <a:t>SA2#151E May(1.5 TU): </a:t>
            </a:r>
            <a:r>
              <a:rPr lang="en-US" sz="1200" dirty="0"/>
              <a:t>Last meeting for accepting new possible solutions, TR solution clean up, start of solution evaluation, and interim conclusion, if possible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200" dirty="0"/>
              <a:t>SA2#152E Aug(2.0 TU):  </a:t>
            </a:r>
            <a:r>
              <a:rPr lang="en-US" sz="1200" dirty="0"/>
              <a:t>TR solution clean-up, solution evaluation, interim conclusions or final conclusion, if possible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200" dirty="0"/>
              <a:t>SA2#153E Oct(1.5 TU):   TR solution clean-up, solution evaluation, s</a:t>
            </a:r>
            <a:r>
              <a:rPr lang="en-US" sz="1200" dirty="0"/>
              <a:t>tudy phase conclusion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200" dirty="0"/>
              <a:t>SA2#154 Nov(2.0 TU): Complete study phase conclusion, start of normative implementation 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200" dirty="0"/>
              <a:t>SA2#154AH Jan(2 TU): Continue the normative implementation 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200" dirty="0"/>
              <a:t>SA2#155 Feb(1 TU): Continue the normative implementation 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200" dirty="0"/>
              <a:t>SA2#156 Apr(2 TU): Continue the normative implementation 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200" dirty="0"/>
              <a:t>SA2#157 May(1 TU): Complete the normative implementation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66BCF021-DC8D-BAFB-73F1-538E085C6A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6891287"/>
              </p:ext>
            </p:extLst>
          </p:nvPr>
        </p:nvGraphicFramePr>
        <p:xfrm>
          <a:off x="790729" y="4343400"/>
          <a:ext cx="7697164" cy="187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7438760" imgH="1822619" progId="Word.Document.12">
                  <p:embed/>
                </p:oleObj>
              </mc:Choice>
              <mc:Fallback>
                <p:oleObj name="Document" r:id="rId3" imgW="7438760" imgH="18226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0729" y="4343400"/>
                        <a:ext cx="7697164" cy="1876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FS_AIMLsys Status at SA#98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17486" y="2233995"/>
            <a:ext cx="8709026" cy="382419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de-DE" sz="1200" dirty="0"/>
              <a:t>Completed the solution phase of the study.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de-DE" sz="1200" dirty="0"/>
              <a:t>100% coverage of all Key Issues during SA2#154 to conclude all the KIs and the start of the normative work.</a:t>
            </a:r>
          </a:p>
          <a:p>
            <a:pPr lvl="1">
              <a:lnSpc>
                <a:spcPts val="1200"/>
              </a:lnSpc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de-DE" sz="1200" dirty="0"/>
              <a:t>2 </a:t>
            </a:r>
            <a:r>
              <a:rPr lang="en-US" altLang="de-DE" sz="1200" dirty="0" err="1">
                <a:latin typeface="+mj-lt"/>
              </a:rPr>
              <a:t>LSout</a:t>
            </a:r>
            <a:r>
              <a:rPr lang="en-US" altLang="de-DE" sz="1200" dirty="0">
                <a:latin typeface="+mj-lt"/>
              </a:rPr>
              <a:t> were sent from SA2 -  one is sent to SA plenary to be consolidated with SA1 </a:t>
            </a:r>
            <a:r>
              <a:rPr lang="en-US" altLang="de-DE" sz="1200" dirty="0" err="1">
                <a:latin typeface="+mj-lt"/>
              </a:rPr>
              <a:t>LSout</a:t>
            </a:r>
            <a:r>
              <a:rPr lang="en-US" altLang="de-DE" sz="1200" dirty="0">
                <a:latin typeface="+mj-lt"/>
              </a:rPr>
              <a:t> responding to </a:t>
            </a:r>
            <a:r>
              <a:rPr lang="en-US" sz="1200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3"/>
              </a:rPr>
              <a:t>S2-2210182</a:t>
            </a:r>
            <a:r>
              <a:rPr lang="en-US" sz="1200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1200" dirty="0">
                <a:effectLst/>
                <a:ea typeface="Times New Roman" panose="02020603050405020304" pitchFamily="18" charset="0"/>
              </a:rPr>
              <a:t>from 5GAA</a:t>
            </a:r>
            <a:r>
              <a:rPr lang="en-US" sz="1200" dirty="0">
                <a:effectLst/>
                <a:latin typeface="+mj-lt"/>
                <a:ea typeface="Times New Roman" panose="02020603050405020304" pitchFamily="18" charset="0"/>
              </a:rPr>
              <a:t>, </a:t>
            </a:r>
            <a:r>
              <a:rPr lang="en-US" altLang="de-DE" sz="1200" dirty="0">
                <a:latin typeface="+mj-lt"/>
              </a:rPr>
              <a:t>and one is sent to SA5 copied to RAN3 to inquire </a:t>
            </a:r>
            <a:r>
              <a:rPr lang="en-GB" sz="1200" dirty="0">
                <a:effectLst/>
                <a:ea typeface="SimSun" panose="02010600030101010101" pitchFamily="2" charset="-122"/>
              </a:rPr>
              <a:t>statistics information retrieved from OAM about the RAN status</a:t>
            </a:r>
            <a:r>
              <a:rPr lang="en-US" altLang="de-DE" sz="1200" dirty="0"/>
              <a:t> to be used for performance measurement for AIMLsys</a:t>
            </a:r>
          </a:p>
          <a:p>
            <a:pPr marL="1146175" lvl="3" indent="-23495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−"/>
            </a:pPr>
            <a:r>
              <a:rPr lang="en-US" altLang="de-DE" sz="1200" dirty="0">
                <a:latin typeface="+mj-lt"/>
                <a:hlinkClick r:id="rId4"/>
              </a:rPr>
              <a:t>S2-2211411</a:t>
            </a:r>
            <a:r>
              <a:rPr lang="en-US" altLang="de-DE" sz="1200" dirty="0">
                <a:latin typeface="+mj-lt"/>
              </a:rPr>
              <a:t>: </a:t>
            </a:r>
            <a:r>
              <a:rPr lang="en-US" altLang="de-DE" sz="1200" dirty="0"/>
              <a:t>LS to SA plenary - </a:t>
            </a:r>
            <a:r>
              <a:rPr lang="en-GB" sz="1200" dirty="0">
                <a:solidFill>
                  <a:srgbClr val="0D0D0D"/>
                </a:solidFill>
                <a:effectLst/>
                <a:ea typeface="SimSun" panose="02010600030101010101" pitchFamily="2" charset="-122"/>
              </a:rPr>
              <a:t>Reply LS on QoS Sustainability analytics and V2X service adaptations</a:t>
            </a:r>
            <a:endParaRPr lang="en-GB" sz="1200" dirty="0">
              <a:effectLst/>
              <a:ea typeface="Times New Roman" panose="02020603050405020304" pitchFamily="18" charset="0"/>
            </a:endParaRPr>
          </a:p>
          <a:p>
            <a:pPr marL="1146175" lvl="3" indent="-23495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−"/>
            </a:pPr>
            <a:r>
              <a:rPr lang="en-GB" altLang="de-DE" sz="1200" dirty="0">
                <a:hlinkClick r:id="rId5"/>
              </a:rPr>
              <a:t>S2-2211428</a:t>
            </a:r>
            <a:r>
              <a:rPr lang="en-GB" altLang="de-DE" sz="1200" dirty="0"/>
              <a:t>: </a:t>
            </a:r>
            <a:r>
              <a:rPr lang="en-GB" sz="1200" dirty="0">
                <a:solidFill>
                  <a:srgbClr val="000000"/>
                </a:solidFill>
                <a:effectLst/>
                <a:ea typeface="SimSun" panose="02010600030101010101" pitchFamily="2" charset="-122"/>
              </a:rPr>
              <a:t>LS on Performance measurement for AI/ML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6"/>
              </a:buBlip>
            </a:pPr>
            <a:r>
              <a:rPr lang="en-US" sz="1600" dirty="0">
                <a:ea typeface="+mn-ea"/>
                <a:cs typeface="+mn-cs"/>
              </a:rPr>
              <a:t>RAN impacts and Other WGs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sz="1200" dirty="0"/>
              <a:t>No RAN and No UE impact.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buClrTx/>
            </a:pPr>
            <a:r>
              <a:rPr lang="en-US" altLang="zh-CN" sz="1200" dirty="0"/>
              <a:t>SA WG3 (KI#3, 4, 5) and  SA WG5 (KI#5)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zh-CN" sz="1200" dirty="0"/>
              <a:t>SA2#154E Jan. (1.5 TU): </a:t>
            </a:r>
            <a:r>
              <a:rPr lang="en-US" sz="1200" dirty="0"/>
              <a:t>Continue the normative work 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A0DF92BD-3C9D-534C-925F-ACF6C32FA5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0401961"/>
              </p:ext>
            </p:extLst>
          </p:nvPr>
        </p:nvGraphicFramePr>
        <p:xfrm>
          <a:off x="893834" y="5076447"/>
          <a:ext cx="7791306" cy="15733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7" imgW="6238263" imgH="1820958" progId="Word.Document.12">
                  <p:embed/>
                </p:oleObj>
              </mc:Choice>
              <mc:Fallback>
                <p:oleObj name="Document" r:id="rId7" imgW="6238263" imgH="1820958" progId="Word.Document.1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66BCF021-DC8D-BAFB-73F1-538E085C6A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93834" y="5076447"/>
                        <a:ext cx="7791306" cy="15733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Content Placeholder 8">
            <a:extLst>
              <a:ext uri="{FF2B5EF4-FFF2-40B4-BE49-F238E27FC236}">
                <a16:creationId xmlns:a16="http://schemas.microsoft.com/office/drawing/2014/main" id="{E6AFCC27-37F4-71E4-AB41-60D4CBE4785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4242652"/>
              </p:ext>
            </p:extLst>
          </p:nvPr>
        </p:nvGraphicFramePr>
        <p:xfrm>
          <a:off x="315226" y="1220018"/>
          <a:ext cx="8513547" cy="102869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63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812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00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76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82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947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FS_AIMLsys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System Support for AI/ML-based Services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90 % 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SP-220071</a:t>
                      </a:r>
                      <a:endParaRPr lang="en-US" sz="1200" b="1" i="0" dirty="0">
                        <a:solidFill>
                          <a:srgbClr val="FF33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172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AIMLsys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Support for AI/ML-based Services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0 % &gt; 5 %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endParaRPr lang="en-US" sz="1200" b="1" i="0" dirty="0">
                        <a:solidFill>
                          <a:srgbClr val="FF33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657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95B229-0FAC-41EF-BDC1-1542F634546F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b33437f-65a5-48c5-b537-19efd290f967"/>
    <ds:schemaRef ds:uri="http://purl.org/dc/terms/"/>
    <ds:schemaRef ds:uri="6f846979-0e6f-42ff-8b87-e1893efeda99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22201</TotalTime>
  <Words>1143</Words>
  <Application>Microsoft Office PowerPoint</Application>
  <PresentationFormat>On-screen Show (4:3)</PresentationFormat>
  <Paragraphs>134</Paragraphs>
  <Slides>6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Arial </vt:lpstr>
      <vt:lpstr>Calibri</vt:lpstr>
      <vt:lpstr>Times New Roman</vt:lpstr>
      <vt:lpstr>Wingdings</vt:lpstr>
      <vt:lpstr>Office Theme</vt:lpstr>
      <vt:lpstr>Document</vt:lpstr>
      <vt:lpstr>   FS_AIMLsys Status Report</vt:lpstr>
      <vt:lpstr>FS_AIMLsys/AIMLsys status after SA2#154AHe (1/4)</vt:lpstr>
      <vt:lpstr>FS_AIMLsys/AIMLsys status after SA2#154AHe (2/4)</vt:lpstr>
      <vt:lpstr>FS_AIMLsys/AIMLsys status after SA2#154AHe (3/4)</vt:lpstr>
      <vt:lpstr>FS_AIMLsys/AIMLsys status after SA2#154AHe (4/4)</vt:lpstr>
      <vt:lpstr>FS_AIMLsys Status at SA#98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OPPOsub</cp:lastModifiedBy>
  <cp:revision>1395</cp:revision>
  <dcterms:created xsi:type="dcterms:W3CDTF">2008-08-30T09:32:10Z</dcterms:created>
  <dcterms:modified xsi:type="dcterms:W3CDTF">2023-01-23T11:17:19Z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